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27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18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35.xml" ContentType="application/vnd.openxmlformats-officedocument.presentationml.slide+xml"/>
  <Override PartName="/ppt/slides/slide3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0.xml" ContentType="application/vnd.openxmlformats-officedocument.presentationml.slide+xml"/>
  <Override PartName="/ppt/slides/slide24.xml" ContentType="application/vnd.openxmlformats-officedocument.presentationml.slide+xml"/>
  <Override PartName="/ppt/slides/slide19.xml" ContentType="application/vnd.openxmlformats-officedocument.presentationml.slide+xml"/>
  <Override PartName="/ppt/notesSlides/notesSlide18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Kaushan Script" panose="020B0604020202020204" charset="0"/>
      <p:regular r:id="rId42"/>
    </p:embeddedFont>
    <p:embeddedFont>
      <p:font typeface="Gill Sans" panose="020B0604020202020204" charset="0"/>
      <p:regular r:id="rId43"/>
      <p:bold r:id="rId44"/>
    </p:embeddedFont>
    <p:embeddedFont>
      <p:font typeface="Poppins" panose="020B0604020202020204" charset="0"/>
      <p:regular r:id="rId45"/>
      <p:bold r:id="rId46"/>
      <p:italic r:id="rId47"/>
      <p:boldItalic r:id="rId48"/>
    </p:embeddedFont>
    <p:embeddedFont>
      <p:font typeface="Comic Sans MS" panose="030F0702030302020204" pitchFamily="66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41F3DE-B564-47B1-AEAD-1EB090711CC4}">
  <a:tblStyle styleId="{8741F3DE-B564-47B1-AEAD-1EB090711CC4}" styleName="Table_0">
    <a:wholeTbl>
      <a:tcTxStyle b="off" i="off">
        <a:font>
          <a:latin typeface="Gill Sans MT"/>
          <a:ea typeface="Gill Sans MT"/>
          <a:cs typeface="Gill Sans MT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3E7E8"/>
          </a:solidFill>
        </a:fill>
      </a:tcStyle>
    </a:wholeTbl>
    <a:band1H>
      <a:tcTxStyle/>
      <a:tcStyle>
        <a:tcBdr/>
        <a:fill>
          <a:solidFill>
            <a:srgbClr val="E5CBCD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5CBCD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Gill Sans MT"/>
          <a:ea typeface="Gill Sans MT"/>
          <a:cs typeface="Gill Sans MT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Gill Sans MT"/>
          <a:ea typeface="Gill Sans MT"/>
          <a:cs typeface="Gill Sans MT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Gill Sans MT"/>
          <a:ea typeface="Gill Sans MT"/>
          <a:cs typeface="Gill Sans MT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Gill Sans MT"/>
          <a:ea typeface="Gill Sans MT"/>
          <a:cs typeface="Gill Sans MT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A3A7C3A-7AEC-45E7-B5F2-BAD6FA90CD2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presProps" Target="presProps.xml"/><Relationship Id="rId58" Type="http://schemas.openxmlformats.org/officeDocument/2006/relationships/customXml" Target="../customXml/item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59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57" Type="http://schemas.openxmlformats.org/officeDocument/2006/relationships/customXml" Target="../customXml/item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338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fs.yorku.ca/scholarships-awards-bursaries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08098aa8a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00" cy="313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08098aa8a6_0_0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00" cy="366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g308098aa8a6_0_0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00" cy="46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5c4e6d2e1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707" y="697230"/>
            <a:ext cx="4673700" cy="348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5c4e6d2e1a_0_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2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2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3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5c4e6d2e1a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00" cy="313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5c4e6d2e1a_0_67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00" cy="366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15c4e6d2e1a_0_67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00" cy="46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5c4e6d2e1a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00" cy="313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5c4e6d2e1a_0_84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00" cy="366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15c4e6d2e1a_0_84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00" cy="46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5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4acada8b8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00" cy="313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4acada8b8e_1_0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00" cy="366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4acada8b8e_1_0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00" cy="46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5c4e6d2e1a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00" cy="313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5c4e6d2e1a_0_60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00" cy="366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15c4e6d2e1a_0_60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00" cy="46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49006c34b0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00" cy="313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49006c34b0_3_0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00" cy="366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249006c34b0_3_0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00" cy="46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1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5c4e6d2e1a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00" cy="313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5c4e6d2e1a_0_75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00" cy="366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15c4e6d2e1a_0_75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00" cy="46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12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2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p13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3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5c4e6d2e1a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00" cy="313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5c4e6d2e1a_0_93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00" cy="366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15c4e6d2e1a_0_93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00" cy="46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f937e46d5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00" cy="313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f937e46d50_0_6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00" cy="366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2f937e46d50_0_6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00" cy="46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15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5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16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Source: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https://sfs.yorku.ca/scholarships-awards-bursaries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6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5d269a3370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00" cy="313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15d269a3370_0_99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00" cy="366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g15d269a3370_0_99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00" cy="46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p18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8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p27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7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20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0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8" name="Google Shape;338;p22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2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23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3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2" name="Google Shape;362;p24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4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25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5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7" name="Google Shape;387;p26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26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9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9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30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0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8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8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31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31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5" name="Google Shape;445;p33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33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15d269a3370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707" y="697230"/>
            <a:ext cx="4673700" cy="348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15d269a3370_0_20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1443491" y="804520"/>
            <a:ext cx="6571200" cy="10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1443491" y="2015733"/>
            <a:ext cx="6571200" cy="34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 rtl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dt" idx="10"/>
          </p:nvPr>
        </p:nvSpPr>
        <p:spPr>
          <a:xfrm>
            <a:off x="5646542" y="330370"/>
            <a:ext cx="23682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ftr" idx="11"/>
          </p:nvPr>
        </p:nvSpPr>
        <p:spPr>
          <a:xfrm>
            <a:off x="1443491" y="329308"/>
            <a:ext cx="40341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487725" y="798973"/>
            <a:ext cx="795600" cy="5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0" name="Google Shape;60;p13"/>
          <p:cNvCxnSpPr/>
          <p:nvPr/>
        </p:nvCxnSpPr>
        <p:spPr>
          <a:xfrm>
            <a:off x="1443491" y="1847088"/>
            <a:ext cx="6571200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B4A7D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uac.on.ca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ontariocolleges.ca/en/apply-now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jp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jp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itionresourceguide.ca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mha-yr.on.ca/get-support/mobyss-12-to-25/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www.instagram.com/nhs_guidance/?hl=en" TargetMode="External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3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4.png"/><Relationship Id="rId9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holarshipscanada.com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png"/><Relationship Id="rId5" Type="http://schemas.openxmlformats.org/officeDocument/2006/relationships/image" Target="../media/image3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tariouniversitiesinfo.ca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png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tariocolleges.ca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png"/><Relationship Id="rId5" Type="http://schemas.openxmlformats.org/officeDocument/2006/relationships/image" Target="../media/image3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3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4.png"/><Relationship Id="rId11" Type="http://schemas.openxmlformats.org/officeDocument/2006/relationships/image" Target="../media/image48.png"/><Relationship Id="rId5" Type="http://schemas.openxmlformats.org/officeDocument/2006/relationships/image" Target="../media/image43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png"/><Relationship Id="rId5" Type="http://schemas.openxmlformats.org/officeDocument/2006/relationships/image" Target="../media/image5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90100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 amt="52000"/>
          </a:blip>
          <a:srcRect/>
          <a:stretch/>
        </p:blipFill>
        <p:spPr>
          <a:xfrm flipH="1">
            <a:off x="2635125" y="244933"/>
            <a:ext cx="3873600" cy="5474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1475400" y="362975"/>
            <a:ext cx="6193200" cy="677100"/>
          </a:xfrm>
          <a:prstGeom prst="rect">
            <a:avLst/>
          </a:prstGeom>
          <a:solidFill>
            <a:srgbClr val="E5CBC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Welcome Graduating Class of 2025!</a:t>
            </a:r>
            <a:endParaRPr sz="32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203850" y="3810725"/>
            <a:ext cx="8736300" cy="1908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Newmarket High School </a:t>
            </a:r>
            <a:endParaRPr sz="56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Gr.12 Kick-Off Presentation</a:t>
            </a:r>
            <a:endParaRPr sz="56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5" y="5922525"/>
            <a:ext cx="9144001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1350" y="60083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160975" y="160975"/>
            <a:ext cx="8749200" cy="16743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Post-Secondary Planning Meetings For NHS Students</a:t>
            </a:r>
            <a:r>
              <a:rPr lang="en-US" sz="5600" b="1">
                <a:solidFill>
                  <a:srgbClr val="351C75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 </a:t>
            </a:r>
            <a:endParaRPr sz="5600" b="1">
              <a:solidFill>
                <a:srgbClr val="351C75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graphicFrame>
        <p:nvGraphicFramePr>
          <p:cNvPr id="82" name="Google Shape;82;p16"/>
          <p:cNvGraphicFramePr/>
          <p:nvPr/>
        </p:nvGraphicFramePr>
        <p:xfrm>
          <a:off x="691681" y="2035541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{8741F3DE-B564-47B1-AEAD-1EB090711CC4}</a:tableStyleId>
              </a:tblPr>
              <a:tblGrid>
                <a:gridCol w="192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3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1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</a:t>
                      </a:r>
                      <a:r>
                        <a:rPr lang="en-US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uesday</a:t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October </a:t>
                      </a:r>
                      <a:r>
                        <a:rPr lang="en-US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8th</a:t>
                      </a:r>
                      <a:endParaRPr sz="14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68575" marR="68575" marT="0" marB="0" anchor="ctr">
                    <a:solidFill>
                      <a:srgbClr val="8E7C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Thursday October 10th</a:t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68575" marR="68575" marT="0" marB="0" anchor="ctr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Tuesday </a:t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October 15th</a:t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68575" marR="68575" marT="0" marB="0" anchor="ctr">
                    <a:solidFill>
                      <a:srgbClr val="8E7C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Dec. 12th to 14th</a:t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Drop-In  for “how to apply” sessions</a:t>
                      </a:r>
                      <a:endParaRPr sz="10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68575" marR="68575" marT="0" marB="0" anchor="ctr">
                    <a:solidFill>
                      <a:srgbClr val="8E7C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850">
                <a:tc gridSpan="4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All presentations can be found on the Google Classroom and the Newmarket High School Website, under the Guidance tab.</a:t>
                      </a:r>
                      <a:endParaRPr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68575" marR="68575" marT="0" marB="0">
                    <a:solidFill>
                      <a:srgbClr val="D9D2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u="sng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Period 5</a:t>
                      </a:r>
                      <a:endParaRPr sz="1700" b="1" u="sng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 Introduction to Grade 12</a:t>
                      </a:r>
                      <a:endParaRPr sz="17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Gill Sans"/>
                        <a:buNone/>
                      </a:pPr>
                      <a:r>
                        <a:rPr lang="en-US" sz="17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-Scholarship Information</a:t>
                      </a:r>
                      <a:endParaRPr sz="17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Gill Sans"/>
                        <a:buNone/>
                      </a:pPr>
                      <a:endParaRPr sz="12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Gill Sans"/>
                        <a:buNone/>
                      </a:pPr>
                      <a:endParaRPr sz="12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68575" marR="68575" marT="0" marB="0">
                    <a:solidFill>
                      <a:srgbClr val="8E7CC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Gill Sans"/>
                        <a:buNone/>
                      </a:pPr>
                      <a:r>
                        <a:rPr lang="en-US" sz="1800" b="1" u="sng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Period 2</a:t>
                      </a:r>
                      <a:endParaRPr sz="1800" b="1" u="sng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Gill Sans"/>
                        <a:buNone/>
                      </a:pPr>
                      <a:r>
                        <a:rPr lang="en-US" sz="1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University  Pathway Information Session</a:t>
                      </a:r>
                      <a:endParaRPr sz="1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68575" marR="68575" marT="0" marB="0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Gill Sans"/>
                        <a:buNone/>
                      </a:pPr>
                      <a:r>
                        <a:rPr lang="en-US" sz="1800" b="1" u="sng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Period 1</a:t>
                      </a:r>
                      <a:endParaRPr sz="1800" b="1" u="sng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Gill Sans"/>
                        <a:buNone/>
                      </a:pPr>
                      <a:r>
                        <a:rPr lang="en-US" sz="1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College Pathway Information Session</a:t>
                      </a:r>
                      <a:endParaRPr sz="1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68575" marR="68575" marT="0" marB="0">
                    <a:solidFill>
                      <a:srgbClr val="8E7C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sng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Monday Dec 9 </a:t>
                      </a:r>
                      <a:r>
                        <a:rPr lang="en-US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Period 3 &amp; 5 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sng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Tuesday Dec 10</a:t>
                      </a:r>
                      <a:endParaRPr sz="1600" b="1" u="sng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Period 2 &amp; 4 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sng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Wednesday, Dec 11</a:t>
                      </a:r>
                      <a:endParaRPr sz="1600" b="1" u="sng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Period 1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68575" marR="68575" marT="0" marB="0">
                    <a:solidFill>
                      <a:srgbClr val="8E7C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1388775" y="525875"/>
            <a:ext cx="6450300" cy="10410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Important Deadlines</a:t>
            </a:r>
            <a:endParaRPr sz="56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202450" y="2152175"/>
            <a:ext cx="4253100" cy="2591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1587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January 15, 2025</a:t>
            </a:r>
            <a:endParaRPr sz="2400" b="1" u="sng">
              <a:solidFill>
                <a:srgbClr val="674EA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Deadline to apply to University (OUAC)</a:t>
            </a:r>
            <a:endParaRPr sz="2400">
              <a:solidFill>
                <a:srgbClr val="674EA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3"/>
              </a:rPr>
              <a:t>ouac.on.ca</a:t>
            </a:r>
            <a:endParaRPr sz="2400">
              <a:solidFill>
                <a:srgbClr val="674EA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74EA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17"/>
          <p:cNvSpPr/>
          <p:nvPr/>
        </p:nvSpPr>
        <p:spPr>
          <a:xfrm>
            <a:off x="4648200" y="2152175"/>
            <a:ext cx="4253100" cy="2591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1587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u="sng">
              <a:solidFill>
                <a:srgbClr val="674EA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February 1, 2025</a:t>
            </a:r>
            <a:endParaRPr sz="2400" b="1" u="sng">
              <a:solidFill>
                <a:srgbClr val="674EA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Deadline to apply to College (OCAS) for equal consideration</a:t>
            </a:r>
            <a:endParaRPr sz="2400">
              <a:solidFill>
                <a:srgbClr val="674EA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4"/>
              </a:rPr>
              <a:t>ontariocolleges.ca</a:t>
            </a:r>
            <a:endParaRPr sz="2400">
              <a:solidFill>
                <a:srgbClr val="674EA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74EA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5" name="Google Shape;95;p17"/>
          <p:cNvSpPr txBox="1"/>
          <p:nvPr/>
        </p:nvSpPr>
        <p:spPr>
          <a:xfrm>
            <a:off x="75" y="5149900"/>
            <a:ext cx="9144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1">
                <a:solidFill>
                  <a:srgbClr val="7030A0"/>
                </a:solidFill>
              </a:rPr>
              <a:t>Ontario University &amp; Ontario College Applications are NOW OPEN</a:t>
            </a:r>
            <a:endParaRPr sz="2200" b="1" i="1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473350" y="433425"/>
            <a:ext cx="5959800" cy="9354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ts val="32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Graduation Photos</a:t>
            </a:r>
            <a:endParaRPr sz="56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305125" y="2304725"/>
            <a:ext cx="5371200" cy="1234200"/>
          </a:xfrm>
          <a:prstGeom prst="roundRect">
            <a:avLst>
              <a:gd name="adj" fmla="val 16667"/>
            </a:avLst>
          </a:prstGeom>
          <a:solidFill>
            <a:srgbClr val="8E7CC3"/>
          </a:solidFill>
          <a:ln w="1587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November 11 to 14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305125" y="3919725"/>
            <a:ext cx="5371200" cy="1033500"/>
          </a:xfrm>
          <a:prstGeom prst="roundRect">
            <a:avLst>
              <a:gd name="adj" fmla="val 16667"/>
            </a:avLst>
          </a:prstGeom>
          <a:solidFill>
            <a:srgbClr val="8E7CC3"/>
          </a:solidFill>
          <a:ln w="1587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u="sng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Edge Imaging - Bookmygrad.ca</a:t>
            </a:r>
            <a:endParaRPr sz="2400" b="1" u="sng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Sitting Fee</a:t>
            </a:r>
            <a:endParaRPr sz="2400" b="1" u="sng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approx. $50 </a:t>
            </a:r>
            <a:endParaRPr sz="24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4" name="Google Shape;10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3375" y="1846275"/>
            <a:ext cx="2668922" cy="330765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/>
          <p:nvPr/>
        </p:nvSpPr>
        <p:spPr>
          <a:xfrm>
            <a:off x="144500" y="3021913"/>
            <a:ext cx="5018400" cy="2789100"/>
          </a:xfrm>
          <a:prstGeom prst="roundRect">
            <a:avLst>
              <a:gd name="adj" fmla="val 16667"/>
            </a:avLst>
          </a:prstGeom>
          <a:solidFill>
            <a:srgbClr val="8E7CC3"/>
          </a:solidFill>
          <a:ln w="1587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674EA7"/>
                </a:solidFill>
                <a:highlight>
                  <a:srgbClr val="F9CB9C"/>
                </a:highlight>
                <a:latin typeface="Poppins"/>
                <a:ea typeface="Poppins"/>
                <a:cs typeface="Poppins"/>
                <a:sym typeface="Poppins"/>
              </a:rPr>
              <a:t>23</a:t>
            </a:r>
            <a:r>
              <a:rPr lang="en-US" sz="36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universities </a:t>
            </a:r>
            <a:endParaRPr sz="36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674EA7"/>
                </a:solidFill>
                <a:highlight>
                  <a:srgbClr val="F9CB9C"/>
                </a:highlight>
                <a:latin typeface="Poppins"/>
                <a:ea typeface="Poppins"/>
                <a:cs typeface="Poppins"/>
                <a:sym typeface="Poppins"/>
              </a:rPr>
              <a:t>24</a:t>
            </a:r>
            <a:r>
              <a:rPr lang="en-US" sz="36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colleges</a:t>
            </a:r>
            <a:endParaRPr sz="36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apprenticeships</a:t>
            </a:r>
            <a:endParaRPr sz="36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workplace</a:t>
            </a:r>
            <a:endParaRPr sz="36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5" name="Google Shape;115;p19"/>
          <p:cNvSpPr txBox="1"/>
          <p:nvPr/>
        </p:nvSpPr>
        <p:spPr>
          <a:xfrm>
            <a:off x="224825" y="375650"/>
            <a:ext cx="4234800" cy="3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>
                <a:solidFill>
                  <a:schemeClr val="lt1"/>
                </a:solidFill>
              </a:rPr>
              <a:t>POST SECONDARY </a:t>
            </a:r>
            <a:endParaRPr sz="49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>
                <a:solidFill>
                  <a:schemeClr val="lt1"/>
                </a:solidFill>
              </a:rPr>
              <a:t>FAIRS</a:t>
            </a:r>
            <a:endParaRPr sz="49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5249725" y="2899250"/>
            <a:ext cx="32364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 b="1">
                <a:solidFill>
                  <a:schemeClr val="lt1"/>
                </a:solidFill>
              </a:rPr>
              <a:t>October 10th @ Sacred Heart CHS from 6-8 pm</a:t>
            </a:r>
            <a:endParaRPr sz="2600" b="1">
              <a:solidFill>
                <a:schemeClr val="lt1"/>
              </a:solidFill>
            </a:endParaRPr>
          </a:p>
        </p:txBody>
      </p:sp>
      <p:pic>
        <p:nvPicPr>
          <p:cNvPr id="117" name="Google Shape;11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3799" y="3916200"/>
            <a:ext cx="1686800" cy="200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12025" y="152400"/>
            <a:ext cx="4162026" cy="259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/>
          <p:nvPr/>
        </p:nvSpPr>
        <p:spPr>
          <a:xfrm>
            <a:off x="279000" y="591900"/>
            <a:ext cx="4293000" cy="1682400"/>
          </a:xfrm>
          <a:prstGeom prst="roundRect">
            <a:avLst>
              <a:gd name="adj" fmla="val 16667"/>
            </a:avLst>
          </a:prstGeom>
          <a:solidFill>
            <a:srgbClr val="8E7CC3"/>
          </a:solidFill>
          <a:ln w="1587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rgbClr val="674EA7"/>
                </a:solidFill>
                <a:highlight>
                  <a:srgbClr val="F9CB9C"/>
                </a:highlight>
                <a:latin typeface="Poppins"/>
                <a:ea typeface="Poppins"/>
                <a:cs typeface="Poppins"/>
                <a:sym typeface="Poppins"/>
              </a:rPr>
              <a:t>Graduation</a:t>
            </a:r>
            <a:endParaRPr sz="2500" b="1">
              <a:solidFill>
                <a:srgbClr val="674EA7"/>
              </a:solidFill>
              <a:highlight>
                <a:srgbClr val="F9CB9C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Tuesday, June 24th, 2025</a:t>
            </a:r>
            <a:endParaRPr sz="25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5" name="Google Shape;125;p20"/>
          <p:cNvSpPr/>
          <p:nvPr/>
        </p:nvSpPr>
        <p:spPr>
          <a:xfrm>
            <a:off x="4586775" y="3838950"/>
            <a:ext cx="4293000" cy="1471500"/>
          </a:xfrm>
          <a:prstGeom prst="roundRect">
            <a:avLst>
              <a:gd name="adj" fmla="val 16667"/>
            </a:avLst>
          </a:prstGeom>
          <a:solidFill>
            <a:srgbClr val="8E7CC3"/>
          </a:solidFill>
          <a:ln w="1587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rgbClr val="674EA7"/>
                </a:solidFill>
                <a:highlight>
                  <a:srgbClr val="F9CB9C"/>
                </a:highlight>
                <a:latin typeface="Poppins"/>
                <a:ea typeface="Poppins"/>
                <a:cs typeface="Poppins"/>
                <a:sym typeface="Poppins"/>
              </a:rPr>
              <a:t>Prom</a:t>
            </a:r>
            <a:endParaRPr sz="2500" b="1">
              <a:solidFill>
                <a:srgbClr val="674EA7"/>
              </a:solidFill>
              <a:highlight>
                <a:srgbClr val="F9CB9C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Thursday, May 29th, 2025</a:t>
            </a:r>
            <a:endParaRPr sz="25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6" name="Google Shape;126;p20"/>
          <p:cNvPicPr preferRelativeResize="0"/>
          <p:nvPr/>
        </p:nvPicPr>
        <p:blipFill rotWithShape="1">
          <a:blip r:embed="rId3">
            <a:alphaModFix/>
          </a:blip>
          <a:srcRect t="13498" b="9631"/>
          <a:stretch/>
        </p:blipFill>
        <p:spPr>
          <a:xfrm>
            <a:off x="4737050" y="591900"/>
            <a:ext cx="4142725" cy="2664573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7" name="Google Shape;12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9" name="Google Shape;129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4275" y="2476106"/>
            <a:ext cx="4293000" cy="3215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>
            <a:spLocks noGrp="1"/>
          </p:cNvSpPr>
          <p:nvPr>
            <p:ph type="title" idx="4294967295"/>
          </p:nvPr>
        </p:nvSpPr>
        <p:spPr>
          <a:xfrm>
            <a:off x="297075" y="500850"/>
            <a:ext cx="4275000" cy="17955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ts val="32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Graduation Requirements</a:t>
            </a:r>
            <a:endParaRPr sz="56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136" name="Google Shape;136;p21"/>
          <p:cNvSpPr/>
          <p:nvPr/>
        </p:nvSpPr>
        <p:spPr>
          <a:xfrm>
            <a:off x="150250" y="2516200"/>
            <a:ext cx="4515900" cy="3308100"/>
          </a:xfrm>
          <a:prstGeom prst="roundRect">
            <a:avLst>
              <a:gd name="adj" fmla="val 16667"/>
            </a:avLst>
          </a:prstGeom>
          <a:solidFill>
            <a:srgbClr val="8E7CC3"/>
          </a:solidFill>
          <a:ln w="1587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✔</a:t>
            </a:r>
            <a:r>
              <a:rPr lang="en-US" sz="2400" b="1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18 Compulsory </a:t>
            </a:r>
            <a:r>
              <a:rPr lang="en-US" sz="24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Courses</a:t>
            </a:r>
            <a:endParaRPr sz="24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✔</a:t>
            </a:r>
            <a:r>
              <a:rPr lang="en-US" sz="2400" b="1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12 Elective </a:t>
            </a:r>
            <a:r>
              <a:rPr lang="en-US" sz="24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Courses</a:t>
            </a:r>
            <a:endParaRPr sz="24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✔</a:t>
            </a:r>
            <a:r>
              <a:rPr lang="en-US" sz="24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Successful completion of</a:t>
            </a: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Literacy Requirement</a:t>
            </a:r>
            <a:endParaRPr sz="24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✔</a:t>
            </a:r>
            <a:r>
              <a:rPr lang="en-US" sz="2400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 Online Learning </a:t>
            </a:r>
            <a:r>
              <a:rPr lang="en-US" sz="24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Credits</a:t>
            </a:r>
            <a:endParaRPr sz="24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✔</a:t>
            </a:r>
            <a:r>
              <a:rPr lang="en-US" sz="2400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40 hours </a:t>
            </a:r>
            <a:r>
              <a:rPr lang="en-US" sz="24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of Community Involvement </a:t>
            </a:r>
            <a:endParaRPr sz="24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37" name="Google Shape;13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9" name="Google Shape;13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6450" y="308225"/>
            <a:ext cx="3819176" cy="534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type="title"/>
          </p:nvPr>
        </p:nvSpPr>
        <p:spPr>
          <a:xfrm>
            <a:off x="752950" y="76200"/>
            <a:ext cx="7457700" cy="14973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8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Submit your Community Involvement Forms </a:t>
            </a:r>
            <a:endParaRPr sz="56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146" name="Google Shape;14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8" name="Google Shape;14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450" y="1682600"/>
            <a:ext cx="6012149" cy="4130824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2"/>
          <p:cNvSpPr/>
          <p:nvPr/>
        </p:nvSpPr>
        <p:spPr>
          <a:xfrm rot="3225515">
            <a:off x="3582605" y="2036581"/>
            <a:ext cx="743925" cy="221411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0" name="Google Shape;150;p22"/>
          <p:cNvSpPr/>
          <p:nvPr/>
        </p:nvSpPr>
        <p:spPr>
          <a:xfrm>
            <a:off x="2077228" y="3617470"/>
            <a:ext cx="940500" cy="772500"/>
          </a:xfrm>
          <a:prstGeom prst="ellipse">
            <a:avLst/>
          </a:prstGeom>
          <a:noFill/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1" name="Google Shape;151;p22"/>
          <p:cNvSpPr/>
          <p:nvPr/>
        </p:nvSpPr>
        <p:spPr>
          <a:xfrm>
            <a:off x="5847250" y="1753200"/>
            <a:ext cx="3393360" cy="4326426"/>
          </a:xfrm>
          <a:prstGeom prst="irregularSeal1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2"/>
          <p:cNvSpPr txBox="1"/>
          <p:nvPr/>
        </p:nvSpPr>
        <p:spPr>
          <a:xfrm>
            <a:off x="6683275" y="2918650"/>
            <a:ext cx="19599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7030A0"/>
                </a:solidFill>
              </a:rPr>
              <a:t>390 potential graduates 185 missing hours = 46% NOT done</a:t>
            </a:r>
            <a:endParaRPr sz="220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300" y="1984675"/>
            <a:ext cx="82677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3"/>
          <p:cNvSpPr txBox="1"/>
          <p:nvPr/>
        </p:nvSpPr>
        <p:spPr>
          <a:xfrm>
            <a:off x="314100" y="314100"/>
            <a:ext cx="78318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i="1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Secondary Online Learning Graduation Requirement Opt Out</a:t>
            </a:r>
            <a:endParaRPr sz="3500" b="1" i="1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0" name="Google Shape;16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114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2" name="Google Shape;16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67174" y="140125"/>
            <a:ext cx="1686800" cy="200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4"/>
          <p:cNvSpPr txBox="1"/>
          <p:nvPr/>
        </p:nvSpPr>
        <p:spPr>
          <a:xfrm>
            <a:off x="112750" y="245875"/>
            <a:ext cx="3954900" cy="17361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8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Academic Records </a:t>
            </a:r>
            <a:endParaRPr sz="56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169" name="Google Shape;169;p24"/>
          <p:cNvSpPr/>
          <p:nvPr/>
        </p:nvSpPr>
        <p:spPr>
          <a:xfrm>
            <a:off x="166450" y="2083850"/>
            <a:ext cx="3847500" cy="3697500"/>
          </a:xfrm>
          <a:prstGeom prst="roundRect">
            <a:avLst>
              <a:gd name="adj" fmla="val 16667"/>
            </a:avLst>
          </a:prstGeom>
          <a:solidFill>
            <a:srgbClr val="8E7CC3"/>
          </a:solidFill>
          <a:ln w="1587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674EA7"/>
                </a:solidFill>
                <a:highlight>
                  <a:srgbClr val="FCE5CD"/>
                </a:highlight>
                <a:latin typeface="Poppins"/>
                <a:ea typeface="Poppins"/>
                <a:cs typeface="Poppins"/>
                <a:sym typeface="Poppins"/>
              </a:rPr>
              <a:t>Full Disclosure</a:t>
            </a:r>
            <a:endParaRPr sz="2400" b="1">
              <a:solidFill>
                <a:srgbClr val="674EA7"/>
              </a:solidFill>
              <a:highlight>
                <a:srgbClr val="FCE5CD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November 27 2024 </a:t>
            </a:r>
            <a:r>
              <a:rPr lang="en-US" sz="21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(Transmission: Nov. 19)</a:t>
            </a: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b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(Semester 1) </a:t>
            </a:r>
            <a:endParaRPr sz="2400" b="1">
              <a:solidFill>
                <a:srgbClr val="7030A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May 6 2025 </a:t>
            </a:r>
            <a:r>
              <a:rPr lang="en-US" sz="21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(Transmission: Apr. 24)</a:t>
            </a:r>
            <a:endParaRPr sz="21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(Semester 2)</a:t>
            </a:r>
            <a:endParaRPr sz="2400" b="1">
              <a:solidFill>
                <a:srgbClr val="7030A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Mark will stay on transcript</a:t>
            </a:r>
            <a:endParaRPr sz="24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70" name="Google Shape;17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2" name="Google Shape;17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36275" y="535875"/>
            <a:ext cx="4771551" cy="53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4"/>
          <p:cNvSpPr/>
          <p:nvPr/>
        </p:nvSpPr>
        <p:spPr>
          <a:xfrm>
            <a:off x="4473750" y="4102575"/>
            <a:ext cx="2628900" cy="321900"/>
          </a:xfrm>
          <a:prstGeom prst="ellipse">
            <a:avLst/>
          </a:prstGeom>
          <a:noFill/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4" name="Google Shape;174;p24"/>
          <p:cNvSpPr txBox="1"/>
          <p:nvPr/>
        </p:nvSpPr>
        <p:spPr>
          <a:xfrm>
            <a:off x="1884650" y="5277000"/>
            <a:ext cx="6030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4"/>
          <p:cNvSpPr/>
          <p:nvPr/>
        </p:nvSpPr>
        <p:spPr>
          <a:xfrm rot="8134308">
            <a:off x="7310585" y="4315421"/>
            <a:ext cx="743984" cy="138480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/>
          <p:nvPr/>
        </p:nvSpPr>
        <p:spPr>
          <a:xfrm>
            <a:off x="112750" y="743475"/>
            <a:ext cx="3954900" cy="960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8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Transcripts</a:t>
            </a:r>
            <a:endParaRPr sz="56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182" name="Google Shape;182;p25"/>
          <p:cNvSpPr/>
          <p:nvPr/>
        </p:nvSpPr>
        <p:spPr>
          <a:xfrm>
            <a:off x="166450" y="2083575"/>
            <a:ext cx="4011300" cy="3790200"/>
          </a:xfrm>
          <a:prstGeom prst="roundRect">
            <a:avLst>
              <a:gd name="adj" fmla="val 16667"/>
            </a:avLst>
          </a:prstGeom>
          <a:solidFill>
            <a:srgbClr val="8E7CC3"/>
          </a:solidFill>
          <a:ln w="1587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>
                <a:solidFill>
                  <a:schemeClr val="lt1"/>
                </a:solidFill>
                <a:highlight>
                  <a:srgbClr val="8E7CC3"/>
                </a:highlight>
                <a:latin typeface="Poppins"/>
                <a:ea typeface="Poppins"/>
                <a:cs typeface="Poppins"/>
                <a:sym typeface="Poppins"/>
              </a:rPr>
              <a:t>Post-Secondary Transmissions are uploaded automatically on set dates</a:t>
            </a:r>
            <a:endParaRPr sz="2300" b="1">
              <a:solidFill>
                <a:schemeClr val="lt1"/>
              </a:solidFill>
              <a:highlight>
                <a:srgbClr val="8E7CC3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>
                <a:solidFill>
                  <a:schemeClr val="lt1"/>
                </a:solidFill>
                <a:highlight>
                  <a:srgbClr val="8E7CC3"/>
                </a:highlight>
                <a:latin typeface="Poppins"/>
                <a:ea typeface="Poppins"/>
                <a:cs typeface="Poppins"/>
                <a:sym typeface="Poppins"/>
              </a:rPr>
              <a:t>For example: </a:t>
            </a:r>
            <a:endParaRPr sz="2300" b="1">
              <a:solidFill>
                <a:schemeClr val="lt1"/>
              </a:solidFill>
              <a:highlight>
                <a:srgbClr val="8E7CC3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>
                <a:solidFill>
                  <a:schemeClr val="lt1"/>
                </a:solidFill>
                <a:highlight>
                  <a:srgbClr val="8E7CC3"/>
                </a:highlight>
                <a:latin typeface="Poppins"/>
                <a:ea typeface="Poppins"/>
                <a:cs typeface="Poppins"/>
                <a:sym typeface="Poppins"/>
              </a:rPr>
              <a:t>Sem.1 midterm marks Nov.19th</a:t>
            </a:r>
            <a:endParaRPr sz="2300" b="1">
              <a:solidFill>
                <a:schemeClr val="lt1"/>
              </a:solidFill>
              <a:highlight>
                <a:srgbClr val="8E7CC3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83" name="Google Shape;18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5" name="Google Shape;185;p25"/>
          <p:cNvSpPr txBox="1"/>
          <p:nvPr/>
        </p:nvSpPr>
        <p:spPr>
          <a:xfrm>
            <a:off x="1884650" y="5277000"/>
            <a:ext cx="6030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6" name="Google Shape;18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0050" y="152400"/>
            <a:ext cx="4771550" cy="449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5"/>
          <p:cNvSpPr/>
          <p:nvPr/>
        </p:nvSpPr>
        <p:spPr>
          <a:xfrm>
            <a:off x="4572000" y="2239625"/>
            <a:ext cx="2628900" cy="321900"/>
          </a:xfrm>
          <a:prstGeom prst="ellipse">
            <a:avLst/>
          </a:prstGeom>
          <a:noFill/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8" name="Google Shape;188;p25"/>
          <p:cNvSpPr/>
          <p:nvPr/>
        </p:nvSpPr>
        <p:spPr>
          <a:xfrm rot="8134308">
            <a:off x="7739860" y="3263696"/>
            <a:ext cx="743984" cy="138480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>
            <a:spLocks noGrp="1"/>
          </p:cNvSpPr>
          <p:nvPr>
            <p:ph type="title"/>
          </p:nvPr>
        </p:nvSpPr>
        <p:spPr>
          <a:xfrm>
            <a:off x="204150" y="217725"/>
            <a:ext cx="8735700" cy="10059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Students with Exceptionalities</a:t>
            </a:r>
            <a:endParaRPr sz="56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195" name="Google Shape;195;p26"/>
          <p:cNvSpPr txBox="1">
            <a:spLocks noGrp="1"/>
          </p:cNvSpPr>
          <p:nvPr>
            <p:ph type="body" idx="1"/>
          </p:nvPr>
        </p:nvSpPr>
        <p:spPr>
          <a:xfrm>
            <a:off x="152525" y="1271975"/>
            <a:ext cx="8735700" cy="44658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55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000"/>
              <a:buFont typeface="Poppins"/>
              <a:buChar char="●"/>
            </a:pP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Educational institutions have a legal obligation to provide reasonable accommodations that promote equity for people who have disabilities.  Given that each student’s needs are unique, services and accommodations are established on a individual basis and based on the documentation provided.</a:t>
            </a:r>
            <a:endParaRPr sz="20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000"/>
              <a:buFont typeface="Poppins"/>
              <a:buChar char="●"/>
            </a:pP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Students may also qualify for additional financial assistance for specialized equipment or services while studying at University and College.</a:t>
            </a:r>
            <a:endParaRPr sz="20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000"/>
              <a:buFont typeface="Poppins"/>
              <a:buChar char="●"/>
            </a:pP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To qualify for consideration, access to services, academic accommodations and assistive technology </a:t>
            </a:r>
            <a:r>
              <a:rPr lang="en-US" sz="2000" b="1" u="sng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students are responsible</a:t>
            </a: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 for identifying themselves and providing the post-secondary school with relevant/recent documentation</a:t>
            </a:r>
            <a:endParaRPr sz="20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000"/>
              <a:buFont typeface="Poppins"/>
              <a:buChar char="●"/>
            </a:pP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Check out the transition resource guide.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4255"/>
              <a:buNone/>
            </a:pPr>
            <a:r>
              <a:rPr lang="en-US" sz="2000" b="1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3"/>
              </a:rPr>
              <a:t>www.transitionresourceguide.ca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96" name="Google Shape;19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8" name="Google Shape;19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45225" y="4865525"/>
            <a:ext cx="1513275" cy="1513275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"/>
          <p:cNvSpPr txBox="1">
            <a:spLocks noGrp="1"/>
          </p:cNvSpPr>
          <p:nvPr>
            <p:ph type="title" idx="4294967295"/>
          </p:nvPr>
        </p:nvSpPr>
        <p:spPr>
          <a:xfrm>
            <a:off x="279050" y="182450"/>
            <a:ext cx="8543100" cy="2008800"/>
          </a:xfrm>
          <a:prstGeom prst="rect">
            <a:avLst/>
          </a:prstGeom>
          <a:solidFill>
            <a:srgbClr val="FCE5CD"/>
          </a:solidFill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50" b="1" u="sng">
                <a:solidFill>
                  <a:schemeClr val="hlink"/>
                </a:solidFill>
                <a:latin typeface="Kaushan Script"/>
                <a:ea typeface="Kaushan Script"/>
                <a:cs typeface="Kaushan Script"/>
                <a:sym typeface="Kaushan Script"/>
                <a:hlinkClick r:id="rId3"/>
              </a:rPr>
              <a:t>MOBYSS</a:t>
            </a:r>
            <a:endParaRPr sz="465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The mobile youth clinic is a safe space to speak to mental or medical health professional.  On staff is a nurse practitioner, youth mental health worker and a peer support specialist.  100% free and no Health Card needed!</a:t>
            </a:r>
            <a:endParaRPr sz="18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05" name="Google Shape;20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7" name="Google Shape;20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20475" y="3106950"/>
            <a:ext cx="2066074" cy="2066074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8" name="Google Shape;208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2343650"/>
            <a:ext cx="6091512" cy="342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 txBox="1">
            <a:spLocks noGrp="1"/>
          </p:cNvSpPr>
          <p:nvPr>
            <p:ph type="title" idx="4294967295"/>
          </p:nvPr>
        </p:nvSpPr>
        <p:spPr>
          <a:xfrm>
            <a:off x="268300" y="311775"/>
            <a:ext cx="8480400" cy="879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32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NHS Guidance Counsellors </a:t>
            </a:r>
            <a:endParaRPr sz="56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215" name="Google Shape;215;p28"/>
          <p:cNvSpPr txBox="1"/>
          <p:nvPr/>
        </p:nvSpPr>
        <p:spPr>
          <a:xfrm>
            <a:off x="1880500" y="4546687"/>
            <a:ext cx="6336600" cy="4353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Book an appointment via TeachAssist </a:t>
            </a:r>
            <a:endParaRPr sz="2400" b="1"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216" name="Google Shape;216;p28"/>
          <p:cNvGraphicFramePr/>
          <p:nvPr/>
        </p:nvGraphicFramePr>
        <p:xfrm>
          <a:off x="268300" y="1623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{1A3A7C3A-7AEC-45E7-B5F2-BAD6FA90CD25}</a:tableStyleId>
              </a:tblPr>
              <a:tblGrid>
                <a:gridCol w="3664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275">
                <a:tc>
                  <a:txBody>
                    <a:bodyPr/>
                    <a:lstStyle/>
                    <a:p>
                      <a:pPr marL="228600" lvl="0" indent="-22860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Ms. Perin</a:t>
                      </a:r>
                      <a:endParaRPr sz="24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 – Fe</a:t>
                      </a:r>
                      <a:endParaRPr sz="24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Ms. Andrade</a:t>
                      </a:r>
                      <a:endParaRPr sz="24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8E7CC3"/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Fi - Ki</a:t>
                      </a:r>
                      <a:endParaRPr sz="24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8E7C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25">
                <a:tc>
                  <a:txBody>
                    <a:bodyPr/>
                    <a:lstStyle/>
                    <a:p>
                      <a:pPr marL="228600" lvl="0" indent="-22860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Ms. Calleja</a:t>
                      </a:r>
                      <a:endParaRPr sz="24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Kl-P</a:t>
                      </a:r>
                      <a:endParaRPr sz="24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Ms. Yu</a:t>
                      </a:r>
                      <a:endParaRPr sz="24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8E7CC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Q - Z</a:t>
                      </a:r>
                      <a:endParaRPr sz="24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8E7C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17" name="Google Shape;21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8350" y="1735625"/>
            <a:ext cx="3059675" cy="1870500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9" name="Google Shape;21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0" name="Google Shape;220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4275" y="4149175"/>
            <a:ext cx="1381450" cy="16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9"/>
          <p:cNvSpPr txBox="1">
            <a:spLocks noGrp="1"/>
          </p:cNvSpPr>
          <p:nvPr>
            <p:ph type="title" idx="4294967295"/>
          </p:nvPr>
        </p:nvSpPr>
        <p:spPr>
          <a:xfrm>
            <a:off x="75625" y="1237150"/>
            <a:ext cx="8015100" cy="28311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527C"/>
              </a:buClr>
              <a:buSzPts val="4860"/>
              <a:buFont typeface="Gill Sans"/>
              <a:buNone/>
            </a:pPr>
            <a:r>
              <a:rPr lang="en-US" sz="243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Create and use </a:t>
            </a:r>
            <a:r>
              <a:rPr lang="en-US" sz="2430" b="1">
                <a:solidFill>
                  <a:srgbClr val="351C75"/>
                </a:solidFill>
                <a:highlight>
                  <a:srgbClr val="FCE5CD"/>
                </a:highlight>
                <a:latin typeface="Poppins"/>
                <a:ea typeface="Poppins"/>
                <a:cs typeface="Poppins"/>
                <a:sym typeface="Poppins"/>
              </a:rPr>
              <a:t>ONE</a:t>
            </a:r>
            <a:r>
              <a:rPr lang="en-US" sz="243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 professional email address for post-secondary correspondence.</a:t>
            </a:r>
            <a:br>
              <a:rPr lang="en-US" sz="243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243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243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527C"/>
              </a:buClr>
              <a:buSzPts val="4860"/>
              <a:buFont typeface="Gill Sans"/>
              <a:buNone/>
            </a:pPr>
            <a:r>
              <a:rPr lang="en-US" sz="243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NHS Guidance will communicate important information through:</a:t>
            </a:r>
            <a:endParaRPr sz="22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144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Google Classroom</a:t>
            </a:r>
            <a:endParaRPr sz="22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144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Announcements</a:t>
            </a:r>
            <a:endParaRPr sz="22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144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Instagram @</a:t>
            </a:r>
            <a:r>
              <a:rPr lang="en-US" sz="2200" u="sng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nhs_guidanc</a:t>
            </a:r>
            <a:r>
              <a:rPr lang="en-US" sz="2200" u="sng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e</a:t>
            </a:r>
            <a:endParaRPr sz="22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7" name="Google Shape;227;p29"/>
          <p:cNvSpPr txBox="1"/>
          <p:nvPr/>
        </p:nvSpPr>
        <p:spPr>
          <a:xfrm>
            <a:off x="553525" y="188475"/>
            <a:ext cx="5110800" cy="960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Communication</a:t>
            </a:r>
            <a:endParaRPr sz="56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228" name="Google Shape;228;p29"/>
          <p:cNvSpPr/>
          <p:nvPr/>
        </p:nvSpPr>
        <p:spPr>
          <a:xfrm>
            <a:off x="371375" y="4836900"/>
            <a:ext cx="1760100" cy="96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6B26B"/>
          </a:solidFill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9" name="Google Shape;22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9400" y="4611025"/>
            <a:ext cx="1186475" cy="1186475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1" name="Google Shape;23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2" name="Google Shape;232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68025" y="2718925"/>
            <a:ext cx="2816500" cy="300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26175" y="4588162"/>
            <a:ext cx="971551" cy="971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0"/>
          <p:cNvSpPr txBox="1">
            <a:spLocks noGrp="1"/>
          </p:cNvSpPr>
          <p:nvPr>
            <p:ph type="title" idx="4294967295"/>
          </p:nvPr>
        </p:nvSpPr>
        <p:spPr>
          <a:xfrm>
            <a:off x="-2196626" y="628225"/>
            <a:ext cx="165300" cy="167400"/>
          </a:xfrm>
          <a:prstGeom prst="rect">
            <a:avLst/>
          </a:prstGeom>
          <a:solidFill>
            <a:srgbClr val="F9CB9C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6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240" name="Google Shape;24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2" name="Google Shape;24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88944" y="4350550"/>
            <a:ext cx="4332651" cy="1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475" y="2401413"/>
            <a:ext cx="2924125" cy="22213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4" name="Google Shape;244;p30"/>
          <p:cNvCxnSpPr/>
          <p:nvPr/>
        </p:nvCxnSpPr>
        <p:spPr>
          <a:xfrm flipH="1">
            <a:off x="2617475" y="2033200"/>
            <a:ext cx="924900" cy="793800"/>
          </a:xfrm>
          <a:prstGeom prst="straightConnector1">
            <a:avLst/>
          </a:prstGeom>
          <a:noFill/>
          <a:ln w="114300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45" name="Google Shape;245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46425" y="2401425"/>
            <a:ext cx="1393200" cy="18576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6" name="Google Shape;246;p30"/>
          <p:cNvCxnSpPr/>
          <p:nvPr/>
        </p:nvCxnSpPr>
        <p:spPr>
          <a:xfrm>
            <a:off x="5915675" y="2167325"/>
            <a:ext cx="1226400" cy="1261800"/>
          </a:xfrm>
          <a:prstGeom prst="straightConnector1">
            <a:avLst/>
          </a:prstGeom>
          <a:noFill/>
          <a:ln w="114300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7" name="Google Shape;247;p30"/>
          <p:cNvCxnSpPr/>
          <p:nvPr/>
        </p:nvCxnSpPr>
        <p:spPr>
          <a:xfrm>
            <a:off x="5716750" y="1988625"/>
            <a:ext cx="1005000" cy="2649600"/>
          </a:xfrm>
          <a:prstGeom prst="straightConnector1">
            <a:avLst/>
          </a:prstGeom>
          <a:noFill/>
          <a:ln w="114300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48" name="Google Shape;248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87425" y="2688775"/>
            <a:ext cx="2725098" cy="1480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9" name="Google Shape;249;p30"/>
          <p:cNvCxnSpPr/>
          <p:nvPr/>
        </p:nvCxnSpPr>
        <p:spPr>
          <a:xfrm flipH="1">
            <a:off x="5413150" y="2031225"/>
            <a:ext cx="303600" cy="1308600"/>
          </a:xfrm>
          <a:prstGeom prst="straightConnector1">
            <a:avLst/>
          </a:prstGeom>
          <a:noFill/>
          <a:ln w="114300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50" name="Google Shape;250;p30"/>
          <p:cNvSpPr txBox="1"/>
          <p:nvPr/>
        </p:nvSpPr>
        <p:spPr>
          <a:xfrm>
            <a:off x="-1957925" y="3413300"/>
            <a:ext cx="6030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1" name="Google Shape;251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4850" y="123875"/>
            <a:ext cx="8282874" cy="197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1"/>
          <p:cNvSpPr txBox="1">
            <a:spLocks noGrp="1"/>
          </p:cNvSpPr>
          <p:nvPr>
            <p:ph type="title" idx="4294967295"/>
          </p:nvPr>
        </p:nvSpPr>
        <p:spPr>
          <a:xfrm>
            <a:off x="-2196626" y="628225"/>
            <a:ext cx="165300" cy="167400"/>
          </a:xfrm>
          <a:prstGeom prst="rect">
            <a:avLst/>
          </a:prstGeom>
          <a:solidFill>
            <a:srgbClr val="F9CB9C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6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258" name="Google Shape;25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0" name="Google Shape;260;p31"/>
          <p:cNvSpPr txBox="1"/>
          <p:nvPr/>
        </p:nvSpPr>
        <p:spPr>
          <a:xfrm>
            <a:off x="-1957925" y="3413300"/>
            <a:ext cx="6030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31"/>
          <p:cNvSpPr txBox="1"/>
          <p:nvPr/>
        </p:nvSpPr>
        <p:spPr>
          <a:xfrm>
            <a:off x="553525" y="188475"/>
            <a:ext cx="8046900" cy="9465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Questions &amp; Misconceptions</a:t>
            </a:r>
            <a:endParaRPr sz="55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graphicFrame>
        <p:nvGraphicFramePr>
          <p:cNvPr id="262" name="Google Shape;262;p31"/>
          <p:cNvGraphicFramePr/>
          <p:nvPr/>
        </p:nvGraphicFramePr>
        <p:xfrm>
          <a:off x="268300" y="13239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{1A3A7C3A-7AEC-45E7-B5F2-BAD6FA90CD25}</a:tableStyleId>
              </a:tblPr>
              <a:tblGrid>
                <a:gridCol w="294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275">
                <a:tc>
                  <a:txBody>
                    <a:bodyPr/>
                    <a:lstStyle/>
                    <a:p>
                      <a:pPr marL="228600" lvl="0" indent="-22860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OSSD - Diploma</a:t>
                      </a:r>
                      <a:endParaRPr sz="24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Red Seal with SHSM</a:t>
                      </a:r>
                      <a:endParaRPr sz="18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228600" lvl="0" indent="-22860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French Immersion - Certificate</a:t>
                      </a:r>
                      <a:endParaRPr sz="18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228600" lvl="0" indent="-22860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30 credits (doesn't matter how many)</a:t>
                      </a:r>
                      <a:endParaRPr sz="11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Early Acceptance</a:t>
                      </a:r>
                      <a:endParaRPr sz="24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-NOT REAL</a:t>
                      </a:r>
                      <a:endParaRPr sz="24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8E7CC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Competitive programs will send out offers Post-March Break </a:t>
                      </a:r>
                      <a:endParaRPr sz="18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Grade 11 marks are visible but will not be used</a:t>
                      </a:r>
                      <a:endParaRPr sz="18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8E7C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25">
                <a:tc>
                  <a:txBody>
                    <a:bodyPr/>
                    <a:lstStyle/>
                    <a:p>
                      <a:pPr marL="228600" lvl="0" indent="-22860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Grades-Only</a:t>
                      </a:r>
                      <a:endParaRPr sz="24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</a:t>
                      </a:r>
                      <a:r>
                        <a:rPr lang="en-US" sz="21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ot all programs have supplemental</a:t>
                      </a:r>
                      <a:endParaRPr sz="21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Out-of-country/Out-of-province</a:t>
                      </a:r>
                      <a:endParaRPr sz="24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8E7CC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0.01% of graduating students </a:t>
                      </a:r>
                      <a:r>
                        <a:rPr lang="en-US" sz="1200" b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(please let your guidance counsellor know immediately - we need to process information on COMMON APP for US)</a:t>
                      </a:r>
                      <a:endParaRPr sz="1200" b="1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solidFill>
                      <a:srgbClr val="8E7C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22533"/>
            <a:ext cx="9144001" cy="93546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2"/>
          <p:cNvSpPr txBox="1"/>
          <p:nvPr/>
        </p:nvSpPr>
        <p:spPr>
          <a:xfrm>
            <a:off x="171725" y="171675"/>
            <a:ext cx="8789700" cy="17361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Scholarships, Awards and Bursaries</a:t>
            </a:r>
            <a:endParaRPr sz="56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270" name="Google Shape;27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7850" y="2107875"/>
            <a:ext cx="6439224" cy="3614550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1" name="Google Shape;271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2" name="Google Shape;272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75375" y="2081625"/>
            <a:ext cx="6603625" cy="364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3"/>
          <p:cNvSpPr txBox="1"/>
          <p:nvPr/>
        </p:nvSpPr>
        <p:spPr>
          <a:xfrm>
            <a:off x="80050" y="2236650"/>
            <a:ext cx="2974800" cy="22107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Scholarships are typically merit based and recognize academic excellence, but may also include criteria such as financial need. </a:t>
            </a:r>
            <a:endParaRPr sz="20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9" name="Google Shape;279;p33"/>
          <p:cNvSpPr txBox="1"/>
          <p:nvPr/>
        </p:nvSpPr>
        <p:spPr>
          <a:xfrm>
            <a:off x="80038" y="1294300"/>
            <a:ext cx="2974800" cy="7665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>
                <a:solidFill>
                  <a:srgbClr val="7030A0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Scholarships </a:t>
            </a:r>
            <a:endParaRPr sz="4200">
              <a:solidFill>
                <a:schemeClr val="dk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280" name="Google Shape;280;p33"/>
          <p:cNvSpPr txBox="1"/>
          <p:nvPr/>
        </p:nvSpPr>
        <p:spPr>
          <a:xfrm>
            <a:off x="3153788" y="1294300"/>
            <a:ext cx="2974800" cy="7665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>
                <a:solidFill>
                  <a:srgbClr val="7030A0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Awards </a:t>
            </a:r>
            <a:endParaRPr sz="4200">
              <a:solidFill>
                <a:schemeClr val="dk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281" name="Google Shape;281;p33"/>
          <p:cNvSpPr txBox="1"/>
          <p:nvPr/>
        </p:nvSpPr>
        <p:spPr>
          <a:xfrm>
            <a:off x="6227538" y="1294300"/>
            <a:ext cx="2818200" cy="7665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>
                <a:solidFill>
                  <a:srgbClr val="7030A0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Bursaries</a:t>
            </a:r>
            <a:endParaRPr sz="4200">
              <a:solidFill>
                <a:schemeClr val="dk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282" name="Google Shape;282;p33"/>
          <p:cNvSpPr txBox="1"/>
          <p:nvPr/>
        </p:nvSpPr>
        <p:spPr>
          <a:xfrm>
            <a:off x="3153800" y="2236650"/>
            <a:ext cx="2974800" cy="22107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Awards combine academic criteria and non-academic criteria such as community service, leadership and financial need. </a:t>
            </a:r>
            <a:endParaRPr sz="20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3" name="Google Shape;283;p33"/>
          <p:cNvSpPr txBox="1"/>
          <p:nvPr/>
        </p:nvSpPr>
        <p:spPr>
          <a:xfrm>
            <a:off x="80050" y="4597050"/>
            <a:ext cx="8983800" cy="11082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They are a non-repayable sum of money awarded to help finance  post-secondary education including as tuition, books and/or residence.</a:t>
            </a:r>
            <a:endParaRPr sz="2000">
              <a:solidFill>
                <a:srgbClr val="351C75"/>
              </a:solidFill>
            </a:endParaRPr>
          </a:p>
        </p:txBody>
      </p:sp>
      <p:sp>
        <p:nvSpPr>
          <p:cNvPr id="284" name="Google Shape;284;p33"/>
          <p:cNvSpPr txBox="1"/>
          <p:nvPr/>
        </p:nvSpPr>
        <p:spPr>
          <a:xfrm>
            <a:off x="6227550" y="2236650"/>
            <a:ext cx="2818200" cy="22212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Bursaries are primarily designed to assist students with financial need. </a:t>
            </a:r>
            <a:endParaRPr sz="20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5" name="Google Shape;285;p33"/>
          <p:cNvSpPr txBox="1">
            <a:spLocks noGrp="1"/>
          </p:cNvSpPr>
          <p:nvPr>
            <p:ph type="title"/>
          </p:nvPr>
        </p:nvSpPr>
        <p:spPr>
          <a:xfrm>
            <a:off x="467550" y="252273"/>
            <a:ext cx="8184000" cy="8751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ts val="32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What is the difference?</a:t>
            </a:r>
            <a:endParaRPr sz="56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286" name="Google Shape;28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4"/>
          <p:cNvSpPr txBox="1"/>
          <p:nvPr/>
        </p:nvSpPr>
        <p:spPr>
          <a:xfrm>
            <a:off x="80038" y="1370500"/>
            <a:ext cx="2974800" cy="7665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>
                <a:solidFill>
                  <a:srgbClr val="7030A0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Scholarships </a:t>
            </a:r>
            <a:endParaRPr sz="4200">
              <a:solidFill>
                <a:schemeClr val="dk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294" name="Google Shape;294;p34"/>
          <p:cNvSpPr txBox="1"/>
          <p:nvPr/>
        </p:nvSpPr>
        <p:spPr>
          <a:xfrm>
            <a:off x="3153788" y="1370500"/>
            <a:ext cx="2974800" cy="7665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>
                <a:solidFill>
                  <a:srgbClr val="7030A0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Awards </a:t>
            </a:r>
            <a:endParaRPr sz="4200">
              <a:solidFill>
                <a:schemeClr val="dk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295" name="Google Shape;295;p34"/>
          <p:cNvSpPr txBox="1"/>
          <p:nvPr/>
        </p:nvSpPr>
        <p:spPr>
          <a:xfrm>
            <a:off x="6227538" y="1370500"/>
            <a:ext cx="2818200" cy="7665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>
                <a:solidFill>
                  <a:srgbClr val="7030A0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Bursaries</a:t>
            </a:r>
            <a:endParaRPr sz="4200">
              <a:solidFill>
                <a:schemeClr val="dk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296" name="Google Shape;296;p34"/>
          <p:cNvSpPr txBox="1"/>
          <p:nvPr/>
        </p:nvSpPr>
        <p:spPr>
          <a:xfrm>
            <a:off x="6227550" y="2312850"/>
            <a:ext cx="2818200" cy="29460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Poppins"/>
                <a:ea typeface="Poppins"/>
                <a:cs typeface="Poppins"/>
                <a:sym typeface="Poppins"/>
              </a:rPr>
              <a:t>Bursaries/Grants</a:t>
            </a:r>
            <a:endParaRPr sz="1800" b="1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Char char="●"/>
            </a:pPr>
            <a:r>
              <a:rPr lang="en-US" sz="1800">
                <a:latin typeface="Poppins"/>
                <a:ea typeface="Poppins"/>
                <a:cs typeface="Poppins"/>
                <a:sym typeface="Poppins"/>
              </a:rPr>
              <a:t>based on financial need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7" name="Google Shape;297;p34"/>
          <p:cNvSpPr txBox="1"/>
          <p:nvPr/>
        </p:nvSpPr>
        <p:spPr>
          <a:xfrm>
            <a:off x="80050" y="2312850"/>
            <a:ext cx="2974800" cy="29460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Poppins"/>
                <a:ea typeface="Poppins"/>
                <a:cs typeface="Poppins"/>
                <a:sym typeface="Poppins"/>
              </a:rPr>
              <a:t>Entrance Scholarships</a:t>
            </a:r>
            <a:r>
              <a:rPr lang="en-US" sz="1800">
                <a:latin typeface="Poppins"/>
                <a:ea typeface="Poppins"/>
                <a:cs typeface="Poppins"/>
                <a:sym typeface="Poppins"/>
              </a:rPr>
              <a:t>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Char char="●"/>
            </a:pPr>
            <a:r>
              <a:rPr lang="en-US" sz="1800">
                <a:latin typeface="Poppins"/>
                <a:ea typeface="Poppins"/>
                <a:cs typeface="Poppins"/>
                <a:sym typeface="Poppins"/>
              </a:rPr>
              <a:t>based on an admission average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Poppins"/>
                <a:ea typeface="Poppins"/>
                <a:cs typeface="Poppins"/>
                <a:sym typeface="Poppins"/>
              </a:rPr>
              <a:t>Merit Scholarships</a:t>
            </a:r>
            <a:endParaRPr sz="18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Poppins"/>
                <a:ea typeface="Poppins"/>
                <a:cs typeface="Poppins"/>
                <a:sym typeface="Poppins"/>
              </a:rPr>
              <a:t>School-Nominated Scholarships</a:t>
            </a:r>
            <a:endParaRPr sz="18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Poppins"/>
                <a:ea typeface="Poppins"/>
                <a:cs typeface="Poppins"/>
                <a:sym typeface="Poppins"/>
              </a:rPr>
              <a:t>Athletic Scholarships</a:t>
            </a:r>
            <a:endParaRPr sz="18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8" name="Google Shape;298;p34"/>
          <p:cNvSpPr txBox="1"/>
          <p:nvPr/>
        </p:nvSpPr>
        <p:spPr>
          <a:xfrm>
            <a:off x="3153800" y="2312850"/>
            <a:ext cx="2974800" cy="29460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Poppins"/>
                <a:ea typeface="Poppins"/>
                <a:cs typeface="Poppins"/>
                <a:sym typeface="Poppins"/>
              </a:rPr>
              <a:t>High School Awards </a:t>
            </a:r>
            <a:r>
              <a:rPr lang="en-US" sz="1800">
                <a:latin typeface="Poppins"/>
                <a:ea typeface="Poppins"/>
                <a:cs typeface="Poppins"/>
                <a:sym typeface="Poppins"/>
              </a:rPr>
              <a:t>(available April 2025)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9" name="Google Shape;299;p34"/>
          <p:cNvSpPr txBox="1">
            <a:spLocks noGrp="1"/>
          </p:cNvSpPr>
          <p:nvPr>
            <p:ph type="title" idx="4294967295"/>
          </p:nvPr>
        </p:nvSpPr>
        <p:spPr>
          <a:xfrm>
            <a:off x="80050" y="226800"/>
            <a:ext cx="8965800" cy="9354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Gill Sans"/>
              <a:buNone/>
            </a:pPr>
            <a:r>
              <a:rPr lang="en-US" sz="51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What are the different types?</a:t>
            </a:r>
            <a:endParaRPr sz="51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300" name="Google Shape;30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5"/>
          <p:cNvSpPr txBox="1">
            <a:spLocks noGrp="1"/>
          </p:cNvSpPr>
          <p:nvPr>
            <p:ph type="title" idx="4294967295"/>
          </p:nvPr>
        </p:nvSpPr>
        <p:spPr>
          <a:xfrm>
            <a:off x="539550" y="311250"/>
            <a:ext cx="8184000" cy="10731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Who offers scholarships?</a:t>
            </a:r>
            <a:endParaRPr sz="56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308" name="Google Shape;308;p35"/>
          <p:cNvSpPr txBox="1">
            <a:spLocks noGrp="1"/>
          </p:cNvSpPr>
          <p:nvPr>
            <p:ph type="body" idx="4294967295"/>
          </p:nvPr>
        </p:nvSpPr>
        <p:spPr>
          <a:xfrm>
            <a:off x="539600" y="1555175"/>
            <a:ext cx="8184000" cy="18738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Companies</a:t>
            </a:r>
            <a:endParaRPr sz="22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Charitable Organizations / Associations</a:t>
            </a:r>
            <a:endParaRPr sz="22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Government</a:t>
            </a:r>
            <a:endParaRPr sz="22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Post Secondary / Schools</a:t>
            </a:r>
            <a:endParaRPr sz="22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Religious Organizations</a:t>
            </a:r>
            <a:endParaRPr sz="2200">
              <a:solidFill>
                <a:srgbClr val="351C75"/>
              </a:solidFill>
            </a:endParaRPr>
          </a:p>
        </p:txBody>
      </p:sp>
      <p:pic>
        <p:nvPicPr>
          <p:cNvPr id="309" name="Google Shape;30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760600"/>
            <a:ext cx="8839200" cy="1774486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10" name="Google Shape;31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6"/>
          <p:cNvSpPr txBox="1">
            <a:spLocks noGrp="1"/>
          </p:cNvSpPr>
          <p:nvPr>
            <p:ph type="title" idx="4294967295"/>
          </p:nvPr>
        </p:nvSpPr>
        <p:spPr>
          <a:xfrm>
            <a:off x="467550" y="404673"/>
            <a:ext cx="8184000" cy="8751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ts val="32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What are the criteria?</a:t>
            </a:r>
            <a:endParaRPr sz="5600" b="1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318" name="Google Shape;318;p36"/>
          <p:cNvSpPr txBox="1">
            <a:spLocks noGrp="1"/>
          </p:cNvSpPr>
          <p:nvPr>
            <p:ph type="body" idx="4294967295"/>
          </p:nvPr>
        </p:nvSpPr>
        <p:spPr>
          <a:xfrm>
            <a:off x="2776725" y="6933099"/>
            <a:ext cx="8184000" cy="32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032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l Sans"/>
              <a:buChar char="●"/>
            </a:pPr>
            <a:r>
              <a:rPr lang="en-US" sz="2400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Well-rounded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  <a:p>
            <a:pPr marL="228600" lvl="0" indent="-2032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Gill Sans"/>
              <a:buChar char="●"/>
            </a:pPr>
            <a:r>
              <a:rPr lang="en-US" sz="2400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Specific Skills   - Strengths in a following area: 	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Essay Writing, Multimedia, Math, Science/Technology, Athletics, 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Public Speaking or Employment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1200"/>
              </a:spcAft>
              <a:buSzPts val="20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                                   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9" name="Google Shape;319;p36"/>
          <p:cNvSpPr txBox="1"/>
          <p:nvPr/>
        </p:nvSpPr>
        <p:spPr>
          <a:xfrm>
            <a:off x="467567" y="2399556"/>
            <a:ext cx="4025100" cy="19461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Font typeface="Poppins"/>
              <a:buChar char="●"/>
            </a:pPr>
            <a:r>
              <a:rPr lang="en-US" sz="18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Strong Academics </a:t>
            </a:r>
            <a:endParaRPr sz="18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Font typeface="Poppins"/>
              <a:buChar char="●"/>
            </a:pPr>
            <a:r>
              <a:rPr lang="en-US" sz="18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Community Involvement</a:t>
            </a:r>
            <a:endParaRPr sz="18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Font typeface="Poppins"/>
              <a:buChar char="●"/>
            </a:pPr>
            <a:r>
              <a:rPr lang="en-US" sz="18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Extra Curricular Activities                                               </a:t>
            </a:r>
            <a:endParaRPr sz="18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Font typeface="Poppins"/>
              <a:buChar char="●"/>
            </a:pPr>
            <a:r>
              <a:rPr lang="en-US" sz="18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Leadership Roles</a:t>
            </a:r>
            <a:endParaRPr sz="18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0" name="Google Shape;320;p36"/>
          <p:cNvSpPr txBox="1"/>
          <p:nvPr/>
        </p:nvSpPr>
        <p:spPr>
          <a:xfrm>
            <a:off x="467550" y="1495000"/>
            <a:ext cx="4025100" cy="7665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>
                <a:solidFill>
                  <a:srgbClr val="7030A0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Well-Rounded</a:t>
            </a:r>
            <a:endParaRPr sz="4200">
              <a:solidFill>
                <a:schemeClr val="dk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321" name="Google Shape;321;p36"/>
          <p:cNvSpPr txBox="1"/>
          <p:nvPr/>
        </p:nvSpPr>
        <p:spPr>
          <a:xfrm>
            <a:off x="4626483" y="1495000"/>
            <a:ext cx="4025100" cy="7665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>
                <a:solidFill>
                  <a:srgbClr val="7030A0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Specific Skills</a:t>
            </a:r>
            <a:endParaRPr sz="4200">
              <a:solidFill>
                <a:schemeClr val="dk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322" name="Google Shape;322;p36"/>
          <p:cNvSpPr txBox="1"/>
          <p:nvPr/>
        </p:nvSpPr>
        <p:spPr>
          <a:xfrm>
            <a:off x="4626475" y="2399556"/>
            <a:ext cx="4025100" cy="19461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Font typeface="Poppins"/>
              <a:buChar char="●"/>
            </a:pPr>
            <a:r>
              <a:rPr lang="en-US" sz="18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Essay Writing</a:t>
            </a:r>
            <a:endParaRPr sz="18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Font typeface="Poppins"/>
              <a:buChar char="●"/>
            </a:pPr>
            <a:r>
              <a:rPr lang="en-US" sz="18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Multimedia</a:t>
            </a:r>
            <a:endParaRPr sz="18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Font typeface="Poppins"/>
              <a:buChar char="●"/>
            </a:pPr>
            <a:r>
              <a:rPr lang="en-US" sz="18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Math</a:t>
            </a:r>
            <a:endParaRPr sz="18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Font typeface="Poppins"/>
              <a:buChar char="●"/>
            </a:pPr>
            <a:r>
              <a:rPr lang="en-US" sz="18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Science/Technology</a:t>
            </a:r>
            <a:endParaRPr sz="18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Font typeface="Poppins"/>
              <a:buChar char="●"/>
            </a:pPr>
            <a:r>
              <a:rPr lang="en-US" sz="18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Athletics</a:t>
            </a:r>
            <a:endParaRPr sz="18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Font typeface="Poppins"/>
              <a:buChar char="●"/>
            </a:pPr>
            <a:r>
              <a:rPr lang="en-US" sz="18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Public Speaking</a:t>
            </a:r>
            <a:endParaRPr sz="18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Font typeface="Poppins"/>
              <a:buChar char="●"/>
            </a:pPr>
            <a:r>
              <a:rPr lang="en-US" sz="18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Employment</a:t>
            </a:r>
            <a:endParaRPr sz="18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23" name="Google Shape;32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7"/>
          <p:cNvSpPr txBox="1">
            <a:spLocks noGrp="1"/>
          </p:cNvSpPr>
          <p:nvPr>
            <p:ph type="title" idx="4294967295"/>
          </p:nvPr>
        </p:nvSpPr>
        <p:spPr>
          <a:xfrm>
            <a:off x="1172875" y="250450"/>
            <a:ext cx="6912900" cy="9942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ts val="40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Scholarship Research</a:t>
            </a:r>
            <a:endParaRPr sz="56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331" name="Google Shape;331;p37"/>
          <p:cNvSpPr txBox="1"/>
          <p:nvPr/>
        </p:nvSpPr>
        <p:spPr>
          <a:xfrm>
            <a:off x="1505900" y="4935700"/>
            <a:ext cx="58407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 u="sng">
                <a:latin typeface="Gill Sans"/>
                <a:ea typeface="Gill Sans"/>
                <a:cs typeface="Gill Sans"/>
                <a:sym typeface="Gill Sans"/>
                <a:hlinkClick r:id="rId3"/>
              </a:rPr>
              <a:t>www.scholarshipscanada.com</a:t>
            </a:r>
            <a:endParaRPr sz="3100" b="1"/>
          </a:p>
        </p:txBody>
      </p:sp>
      <p:pic>
        <p:nvPicPr>
          <p:cNvPr id="332" name="Google Shape;33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6250"/>
            <a:ext cx="8839200" cy="3358575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3" name="Google Shape;33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86775" y="4374175"/>
            <a:ext cx="1360851" cy="1360851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5" name="Google Shape;335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8"/>
          <p:cNvSpPr txBox="1"/>
          <p:nvPr/>
        </p:nvSpPr>
        <p:spPr>
          <a:xfrm>
            <a:off x="1988825" y="5412100"/>
            <a:ext cx="4943100" cy="4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hlink"/>
                </a:solidFill>
                <a:latin typeface="Gill Sans"/>
                <a:ea typeface="Gill Sans"/>
                <a:cs typeface="Gill Sans"/>
                <a:sym typeface="Gill Sans"/>
                <a:hlinkClick r:id="rId3"/>
              </a:rPr>
              <a:t>www.ontariouniversitiesinfo.ca</a:t>
            </a:r>
            <a:endParaRPr sz="2400" b="1"/>
          </a:p>
        </p:txBody>
      </p:sp>
      <p:pic>
        <p:nvPicPr>
          <p:cNvPr id="342" name="Google Shape;34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750" y="1643425"/>
            <a:ext cx="7585649" cy="3654576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3" name="Google Shape;343;p38"/>
          <p:cNvSpPr/>
          <p:nvPr/>
        </p:nvSpPr>
        <p:spPr>
          <a:xfrm rot="8647773">
            <a:off x="6019300" y="2311532"/>
            <a:ext cx="1014754" cy="164449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4" name="Google Shape;344;p38"/>
          <p:cNvSpPr/>
          <p:nvPr/>
        </p:nvSpPr>
        <p:spPr>
          <a:xfrm>
            <a:off x="5595200" y="1845948"/>
            <a:ext cx="940500" cy="5475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45" name="Google Shape;34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8"/>
          <p:cNvSpPr txBox="1">
            <a:spLocks noGrp="1"/>
          </p:cNvSpPr>
          <p:nvPr>
            <p:ph type="title" idx="4294967295"/>
          </p:nvPr>
        </p:nvSpPr>
        <p:spPr>
          <a:xfrm>
            <a:off x="1101650" y="382725"/>
            <a:ext cx="6912900" cy="9942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ts val="40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Scholarship Research</a:t>
            </a:r>
            <a:endParaRPr sz="56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347" name="Google Shape;347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02650" y="4509750"/>
            <a:ext cx="1307200" cy="1307200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" name="Google Shape;348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9"/>
          <p:cNvPicPr preferRelativeResize="0"/>
          <p:nvPr/>
        </p:nvPicPr>
        <p:blipFill rotWithShape="1">
          <a:blip r:embed="rId3">
            <a:alphaModFix/>
          </a:blip>
          <a:srcRect t="1565"/>
          <a:stretch/>
        </p:blipFill>
        <p:spPr>
          <a:xfrm>
            <a:off x="268650" y="1545475"/>
            <a:ext cx="8578899" cy="3904876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5" name="Google Shape;355;p39"/>
          <p:cNvSpPr/>
          <p:nvPr/>
        </p:nvSpPr>
        <p:spPr>
          <a:xfrm rot="-5400000">
            <a:off x="4656306" y="4228454"/>
            <a:ext cx="1014900" cy="16446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6" name="Google Shape;356;p39"/>
          <p:cNvSpPr/>
          <p:nvPr/>
        </p:nvSpPr>
        <p:spPr>
          <a:xfrm>
            <a:off x="6303550" y="4829550"/>
            <a:ext cx="2486400" cy="5475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57" name="Google Shape;35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9"/>
          <p:cNvSpPr txBox="1">
            <a:spLocks noGrp="1"/>
          </p:cNvSpPr>
          <p:nvPr>
            <p:ph type="title" idx="4294967295"/>
          </p:nvPr>
        </p:nvSpPr>
        <p:spPr>
          <a:xfrm>
            <a:off x="1101650" y="382725"/>
            <a:ext cx="6912900" cy="9942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ts val="40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Scholarship Research</a:t>
            </a:r>
            <a:endParaRPr sz="56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359" name="Google Shape;359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2150" y="1544700"/>
            <a:ext cx="6210300" cy="4286250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6" name="Google Shape;366;p40"/>
          <p:cNvSpPr/>
          <p:nvPr/>
        </p:nvSpPr>
        <p:spPr>
          <a:xfrm>
            <a:off x="4314425" y="4969050"/>
            <a:ext cx="2741400" cy="7857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7" name="Google Shape;367;p40"/>
          <p:cNvSpPr/>
          <p:nvPr/>
        </p:nvSpPr>
        <p:spPr>
          <a:xfrm rot="5400000">
            <a:off x="7446731" y="4539604"/>
            <a:ext cx="1014900" cy="16446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68" name="Google Shape;36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40"/>
          <p:cNvSpPr txBox="1">
            <a:spLocks noGrp="1"/>
          </p:cNvSpPr>
          <p:nvPr>
            <p:ph type="title" idx="4294967295"/>
          </p:nvPr>
        </p:nvSpPr>
        <p:spPr>
          <a:xfrm>
            <a:off x="1101650" y="382725"/>
            <a:ext cx="6912900" cy="9942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ts val="40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Scholarship Research</a:t>
            </a:r>
            <a:endParaRPr sz="56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370" name="Google Shape;37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1"/>
          <p:cNvSpPr txBox="1">
            <a:spLocks noGrp="1"/>
          </p:cNvSpPr>
          <p:nvPr>
            <p:ph type="title" idx="4294967295"/>
          </p:nvPr>
        </p:nvSpPr>
        <p:spPr>
          <a:xfrm>
            <a:off x="2449822" y="5116525"/>
            <a:ext cx="39972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80"/>
              <a:buFont typeface="Gill Sans"/>
              <a:buNone/>
            </a:pPr>
            <a:r>
              <a:rPr lang="en-US" sz="2400" b="1" u="sng">
                <a:solidFill>
                  <a:schemeClr val="hlink"/>
                </a:solidFill>
                <a:hlinkClick r:id="rId3"/>
              </a:rPr>
              <a:t>www.ontariocolleges.ca</a:t>
            </a:r>
            <a:endParaRPr sz="2400" b="1">
              <a:solidFill>
                <a:srgbClr val="7030A0"/>
              </a:solidFill>
            </a:endParaRPr>
          </a:p>
        </p:txBody>
      </p:sp>
      <p:pic>
        <p:nvPicPr>
          <p:cNvPr id="377" name="Google Shape;377;p41"/>
          <p:cNvPicPr preferRelativeResize="0"/>
          <p:nvPr/>
        </p:nvPicPr>
        <p:blipFill rotWithShape="1">
          <a:blip r:embed="rId4">
            <a:alphaModFix/>
          </a:blip>
          <a:srcRect b="7123"/>
          <a:stretch/>
        </p:blipFill>
        <p:spPr>
          <a:xfrm>
            <a:off x="210325" y="1575525"/>
            <a:ext cx="8839200" cy="3010951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78" name="Google Shape;378;p41"/>
          <p:cNvSpPr/>
          <p:nvPr/>
        </p:nvSpPr>
        <p:spPr>
          <a:xfrm rot="8647300">
            <a:off x="6770668" y="2138317"/>
            <a:ext cx="780117" cy="188537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9" name="Google Shape;379;p41"/>
          <p:cNvSpPr/>
          <p:nvPr/>
        </p:nvSpPr>
        <p:spPr>
          <a:xfrm>
            <a:off x="6027150" y="1755775"/>
            <a:ext cx="940500" cy="665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80" name="Google Shape;38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41"/>
          <p:cNvSpPr txBox="1">
            <a:spLocks noGrp="1"/>
          </p:cNvSpPr>
          <p:nvPr>
            <p:ph type="title" idx="4294967295"/>
          </p:nvPr>
        </p:nvSpPr>
        <p:spPr>
          <a:xfrm>
            <a:off x="1101650" y="382725"/>
            <a:ext cx="6912900" cy="9942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ts val="40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Scholarship Research</a:t>
            </a:r>
            <a:endParaRPr sz="56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382" name="Google Shape;382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1200" y="4586474"/>
            <a:ext cx="1219050" cy="1219050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83" name="Google Shape;383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84" name="Google Shape;384;p41"/>
          <p:cNvSpPr txBox="1"/>
          <p:nvPr/>
        </p:nvSpPr>
        <p:spPr>
          <a:xfrm>
            <a:off x="7009675" y="2184000"/>
            <a:ext cx="1510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2"/>
                </a:solidFill>
                <a:highlight>
                  <a:schemeClr val="accent6"/>
                </a:highlight>
              </a:rPr>
              <a:t>Click “Paying for College”</a:t>
            </a:r>
            <a:endParaRPr sz="1800" b="1">
              <a:solidFill>
                <a:schemeClr val="dk2"/>
              </a:solidFill>
              <a:highlight>
                <a:schemeClr val="accent6"/>
              </a:highlight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40600"/>
            <a:ext cx="8839199" cy="2850402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91" name="Google Shape;391;p42"/>
          <p:cNvSpPr/>
          <p:nvPr/>
        </p:nvSpPr>
        <p:spPr>
          <a:xfrm>
            <a:off x="152400" y="2299925"/>
            <a:ext cx="8839200" cy="7857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92" name="Google Shape;392;p42"/>
          <p:cNvSpPr/>
          <p:nvPr/>
        </p:nvSpPr>
        <p:spPr>
          <a:xfrm rot="7942574">
            <a:off x="5930553" y="2851754"/>
            <a:ext cx="1014843" cy="22753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93" name="Google Shape;39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2"/>
          <p:cNvSpPr txBox="1">
            <a:spLocks noGrp="1"/>
          </p:cNvSpPr>
          <p:nvPr>
            <p:ph type="title" idx="4294967295"/>
          </p:nvPr>
        </p:nvSpPr>
        <p:spPr>
          <a:xfrm>
            <a:off x="1101650" y="382725"/>
            <a:ext cx="6912900" cy="9942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ts val="40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Scholarship Research</a:t>
            </a:r>
            <a:endParaRPr sz="56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395" name="Google Shape;39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96" name="Google Shape;396;p42"/>
          <p:cNvSpPr txBox="1"/>
          <p:nvPr/>
        </p:nvSpPr>
        <p:spPr>
          <a:xfrm>
            <a:off x="5096100" y="4847563"/>
            <a:ext cx="3895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  <a:highlight>
                  <a:srgbClr val="FFFF00"/>
                </a:highlight>
              </a:rPr>
              <a:t>Provides you links to various websites for scholarships</a:t>
            </a:r>
            <a:endParaRPr sz="1800">
              <a:solidFill>
                <a:schemeClr val="dk2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3"/>
          <p:cNvSpPr txBox="1">
            <a:spLocks noGrp="1"/>
          </p:cNvSpPr>
          <p:nvPr>
            <p:ph type="body" idx="4294967295"/>
          </p:nvPr>
        </p:nvSpPr>
        <p:spPr>
          <a:xfrm>
            <a:off x="457200" y="2028425"/>
            <a:ext cx="4619100" cy="18459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The Scholarship Report</a:t>
            </a:r>
            <a:r>
              <a:rPr lang="en-US" sz="24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 will be shared on the Google Classroom. </a:t>
            </a:r>
            <a:endParaRPr sz="24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03" name="Google Shape;403;p43"/>
          <p:cNvPicPr preferRelativeResize="0"/>
          <p:nvPr/>
        </p:nvPicPr>
        <p:blipFill rotWithShape="1">
          <a:blip r:embed="rId3">
            <a:alphaModFix/>
          </a:blip>
          <a:srcRect l="16694"/>
          <a:stretch/>
        </p:blipFill>
        <p:spPr>
          <a:xfrm>
            <a:off x="5349850" y="1878150"/>
            <a:ext cx="3562199" cy="276252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04" name="Google Shape;40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43"/>
          <p:cNvSpPr txBox="1">
            <a:spLocks noGrp="1"/>
          </p:cNvSpPr>
          <p:nvPr>
            <p:ph type="title" idx="4294967295"/>
          </p:nvPr>
        </p:nvSpPr>
        <p:spPr>
          <a:xfrm>
            <a:off x="1101650" y="382725"/>
            <a:ext cx="6912900" cy="9942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ts val="40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Scholarship Research</a:t>
            </a:r>
            <a:endParaRPr sz="56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406" name="Google Shape;406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4"/>
          <p:cNvSpPr txBox="1">
            <a:spLocks noGrp="1"/>
          </p:cNvSpPr>
          <p:nvPr>
            <p:ph type="body" idx="4294967295"/>
          </p:nvPr>
        </p:nvSpPr>
        <p:spPr>
          <a:xfrm>
            <a:off x="203925" y="1373750"/>
            <a:ext cx="8757600" cy="42081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📋 Plan ahead</a:t>
            </a:r>
            <a:r>
              <a:rPr lang="en-US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and know the requirements, eligibility criteria and deadline for applications.</a:t>
            </a:r>
            <a:endParaRPr sz="20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📋 </a:t>
            </a: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Consider your</a:t>
            </a:r>
            <a:r>
              <a:rPr lang="en-US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b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digital footprint</a:t>
            </a:r>
            <a:endParaRPr sz="2000" b="1">
              <a:solidFill>
                <a:srgbClr val="7030A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📋 Prepare</a:t>
            </a:r>
            <a:r>
              <a:rPr lang="en-US"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your</a:t>
            </a:r>
            <a:r>
              <a:rPr lang="en-US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b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resume</a:t>
            </a:r>
            <a:r>
              <a:rPr lang="en-US"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and</a:t>
            </a:r>
            <a:r>
              <a:rPr lang="en-US"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b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order transcripts</a:t>
            </a:r>
            <a:r>
              <a:rPr lang="en-US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📋 </a:t>
            </a: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Request a</a:t>
            </a:r>
            <a:r>
              <a:rPr lang="en-US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b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letter of recommendation</a:t>
            </a: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 from teachers and/or community members at least 3 weeks before submission.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📋 Make a Guidance appointment</a:t>
            </a:r>
            <a:r>
              <a:rPr lang="en-US"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to review your application. Bring your resume, rough drafts, and letters of recommendation. Leave plenty of time before the deadline. 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13" name="Google Shape;41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22533"/>
            <a:ext cx="9144001" cy="935467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44"/>
          <p:cNvSpPr txBox="1">
            <a:spLocks noGrp="1"/>
          </p:cNvSpPr>
          <p:nvPr>
            <p:ph type="title" idx="4294967295"/>
          </p:nvPr>
        </p:nvSpPr>
        <p:spPr>
          <a:xfrm>
            <a:off x="203925" y="175575"/>
            <a:ext cx="8757600" cy="9942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ts val="4000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Scholarship Preparation</a:t>
            </a:r>
            <a:endParaRPr sz="56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415" name="Google Shape;41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5"/>
          <p:cNvSpPr txBox="1">
            <a:spLocks noGrp="1"/>
          </p:cNvSpPr>
          <p:nvPr>
            <p:ph type="body" idx="4294967295"/>
          </p:nvPr>
        </p:nvSpPr>
        <p:spPr>
          <a:xfrm>
            <a:off x="203925" y="1763025"/>
            <a:ext cx="4995300" cy="32706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74EA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✔</a:t>
            </a:r>
            <a:r>
              <a:rPr lang="en-US" sz="2400" b="1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Complete your applications</a:t>
            </a:r>
            <a:endParaRPr sz="24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✔</a:t>
            </a:r>
            <a:r>
              <a:rPr lang="en-US" sz="24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 Seek feedback from family and teachers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✔</a:t>
            </a:r>
            <a:r>
              <a:rPr lang="en-US" sz="2400" b="1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Meet with your counsellor to review your application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2" name="Google Shape;422;p45"/>
          <p:cNvSpPr txBox="1">
            <a:spLocks noGrp="1"/>
          </p:cNvSpPr>
          <p:nvPr>
            <p:ph type="title" idx="4294967295"/>
          </p:nvPr>
        </p:nvSpPr>
        <p:spPr>
          <a:xfrm>
            <a:off x="203925" y="480375"/>
            <a:ext cx="8757600" cy="9942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ct val="71428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Scholarship Application Process</a:t>
            </a:r>
            <a:endParaRPr sz="56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423" name="Google Shape;42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6125" y="2120125"/>
            <a:ext cx="3615400" cy="2409651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24" name="Google Shape;424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6"/>
          <p:cNvSpPr txBox="1"/>
          <p:nvPr/>
        </p:nvSpPr>
        <p:spPr>
          <a:xfrm>
            <a:off x="203925" y="1636900"/>
            <a:ext cx="5877000" cy="28317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📌 University of Toronto Book Award</a:t>
            </a:r>
            <a:endParaRPr sz="24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📌 Queen’s University Chancellor’s Scholarship</a:t>
            </a:r>
            <a:endParaRPr sz="24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📌 Western University National Scholarship Program</a:t>
            </a:r>
            <a:endParaRPr sz="24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📌Schulich Leader Scholarship</a:t>
            </a:r>
            <a:endParaRPr sz="24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2" name="Google Shape;432;p46"/>
          <p:cNvSpPr txBox="1">
            <a:spLocks noGrp="1"/>
          </p:cNvSpPr>
          <p:nvPr>
            <p:ph type="title" idx="4294967295"/>
          </p:nvPr>
        </p:nvSpPr>
        <p:spPr>
          <a:xfrm>
            <a:off x="203925" y="480375"/>
            <a:ext cx="8757600" cy="9942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ct val="71428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School-Nominated Scholarships</a:t>
            </a:r>
            <a:endParaRPr sz="56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433" name="Google Shape;433;p46"/>
          <p:cNvPicPr preferRelativeResize="0"/>
          <p:nvPr/>
        </p:nvPicPr>
        <p:blipFill rotWithShape="1">
          <a:blip r:embed="rId3">
            <a:alphaModFix/>
          </a:blip>
          <a:srcRect l="7102" t="26476" r="6809" b="27380"/>
          <a:stretch/>
        </p:blipFill>
        <p:spPr>
          <a:xfrm>
            <a:off x="6196838" y="1992038"/>
            <a:ext cx="1777055" cy="634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34" name="Google Shape;43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925" y="4624338"/>
            <a:ext cx="1310607" cy="123301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35" name="Google Shape;435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6601" y="4907699"/>
            <a:ext cx="2500209" cy="634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36" name="Google Shape;436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92401" y="3127425"/>
            <a:ext cx="2111679" cy="126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4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05925" y="4732224"/>
            <a:ext cx="1120049" cy="1053746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39" name="Google Shape;439;p4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99050" y="4127975"/>
            <a:ext cx="1120049" cy="112004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40" name="Google Shape;440;p4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99350" y="4670200"/>
            <a:ext cx="1120049" cy="112004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41" name="Google Shape;441;p4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976875" y="1811000"/>
            <a:ext cx="1047774" cy="1047774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42" name="Google Shape;442;p4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7"/>
          <p:cNvSpPr txBox="1"/>
          <p:nvPr/>
        </p:nvSpPr>
        <p:spPr>
          <a:xfrm>
            <a:off x="203925" y="1685000"/>
            <a:ext cx="8757600" cy="20319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Scholarship descriptions and application forms will be shared on the Google Classroom. </a:t>
            </a:r>
            <a:endParaRPr sz="24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NHS nominated candidate will be selected by the</a:t>
            </a:r>
            <a:r>
              <a:rPr lang="en-US" sz="240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b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NHS Scholarship Committee</a:t>
            </a:r>
            <a:r>
              <a:rPr lang="en-US" sz="2400">
                <a:latin typeface="Poppins"/>
                <a:ea typeface="Poppins"/>
                <a:cs typeface="Poppins"/>
                <a:sym typeface="Poppins"/>
              </a:rPr>
              <a:t>.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9" name="Google Shape;449;p47"/>
          <p:cNvSpPr txBox="1">
            <a:spLocks noGrp="1"/>
          </p:cNvSpPr>
          <p:nvPr>
            <p:ph type="title" idx="4294967295"/>
          </p:nvPr>
        </p:nvSpPr>
        <p:spPr>
          <a:xfrm>
            <a:off x="203925" y="480375"/>
            <a:ext cx="8757600" cy="9942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1631"/>
              </a:buClr>
              <a:buSzPct val="71428"/>
              <a:buFont typeface="Gill Sans"/>
              <a:buNone/>
            </a:pPr>
            <a:r>
              <a:rPr lang="en-US" sz="5600" b="1">
                <a:solidFill>
                  <a:srgbClr val="674E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School-Nominated Scholarships</a:t>
            </a:r>
            <a:endParaRPr sz="5600">
              <a:solidFill>
                <a:srgbClr val="674E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pic>
        <p:nvPicPr>
          <p:cNvPr id="450" name="Google Shape;45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725" y="3869300"/>
            <a:ext cx="3801667" cy="1900833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51" name="Google Shape;451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5267" y="3869300"/>
            <a:ext cx="3419790" cy="1900833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52" name="Google Shape;452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400" y="5922525"/>
            <a:ext cx="9304999" cy="9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0700" y="6079613"/>
            <a:ext cx="621299" cy="62129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60" name="Google Shape;460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922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48"/>
          <p:cNvPicPr preferRelativeResize="0"/>
          <p:nvPr/>
        </p:nvPicPr>
        <p:blipFill rotWithShape="1">
          <a:blip r:embed="rId6">
            <a:alphaModFix amt="52000"/>
          </a:blip>
          <a:srcRect/>
          <a:stretch/>
        </p:blipFill>
        <p:spPr>
          <a:xfrm flipH="1">
            <a:off x="2635125" y="244933"/>
            <a:ext cx="3873600" cy="54744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E10937E84B37F1479127847D9159E2A3" ma:contentTypeVersion="2" ma:contentTypeDescription="" ma:contentTypeScope="" ma:versionID="797d8e979e24404b84bebd78842d86e1">
  <xsd:schema xmlns:xsd="http://www.w3.org/2001/XMLSchema" xmlns:xs="http://www.w3.org/2001/XMLSchema" xmlns:p="http://schemas.microsoft.com/office/2006/metadata/properties" xmlns:ns2="3b50ae13-8960-4f5a-94a5-d43614f1f49c" targetNamespace="http://schemas.microsoft.com/office/2006/metadata/properties" ma:root="true" ma:fieldsID="0dfb28d1be6b3a261eac55c7a96ae953" ns2:_="">
    <xsd:import namespace="3b50ae13-8960-4f5a-94a5-d43614f1f49c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50ae13-8960-4f5a-94a5-d43614f1f49c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Owner xmlns="3b50ae13-8960-4f5a-94a5-d43614f1f49c">Mary Perin</Document_x0020_Owner>
    <Document_x0020_Author_x0028_s_x0029_ xmlns="3b50ae13-8960-4f5a-94a5-d43614f1f49c" xsi:nil="true"/>
    <Document_x0020_Description xmlns="3b50ae13-8960-4f5a-94a5-d43614f1f49c" xsi:nil="true"/>
    <WWW_x0020_Content xmlns="3b50ae13-8960-4f5a-94a5-d43614f1f49c">No</WWW_x0020_Content>
  </documentManagement>
</p:properties>
</file>

<file path=customXml/itemProps1.xml><?xml version="1.0" encoding="utf-8"?>
<ds:datastoreItem xmlns:ds="http://schemas.openxmlformats.org/officeDocument/2006/customXml" ds:itemID="{2664D731-FC37-4A36-86B7-1D3A63A1391F}"/>
</file>

<file path=customXml/itemProps2.xml><?xml version="1.0" encoding="utf-8"?>
<ds:datastoreItem xmlns:ds="http://schemas.openxmlformats.org/officeDocument/2006/customXml" ds:itemID="{8255DF6B-61F3-4C4E-AC15-E476263DBE99}"/>
</file>

<file path=customXml/itemProps3.xml><?xml version="1.0" encoding="utf-8"?>
<ds:datastoreItem xmlns:ds="http://schemas.openxmlformats.org/officeDocument/2006/customXml" ds:itemID="{65531D39-9702-45E8-ADA9-364BB26526FE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961</Words>
  <Application>Microsoft Office PowerPoint</Application>
  <PresentationFormat>On-screen Show (4:3)</PresentationFormat>
  <Paragraphs>236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Noto Sans Symbols</vt:lpstr>
      <vt:lpstr>Calibri</vt:lpstr>
      <vt:lpstr>Kaushan Script</vt:lpstr>
      <vt:lpstr>Gill Sans</vt:lpstr>
      <vt:lpstr>Poppins</vt:lpstr>
      <vt:lpstr>Comic Sans MS</vt:lpstr>
      <vt:lpstr>Simple Light</vt:lpstr>
      <vt:lpstr>PowerPoint Presentation</vt:lpstr>
      <vt:lpstr>PowerPoint Presentation</vt:lpstr>
      <vt:lpstr>Post-Secondary Planning Meetings For NHS Students </vt:lpstr>
      <vt:lpstr>Important Deadlines</vt:lpstr>
      <vt:lpstr>Graduation Photos</vt:lpstr>
      <vt:lpstr>PowerPoint Presentation</vt:lpstr>
      <vt:lpstr>PowerPoint Presentation</vt:lpstr>
      <vt:lpstr>Graduation Requirements</vt:lpstr>
      <vt:lpstr>Submit your Community Involvement Forms </vt:lpstr>
      <vt:lpstr>PowerPoint Presentation</vt:lpstr>
      <vt:lpstr>PowerPoint Presentation</vt:lpstr>
      <vt:lpstr>PowerPoint Presentation</vt:lpstr>
      <vt:lpstr>Students with Exceptionalities</vt:lpstr>
      <vt:lpstr>MOBYSS The mobile youth clinic is a safe space to speak to mental or medical health professional.  On staff is a nurse practitioner, youth mental health worker and a peer support specialist.  100% free and no Health Card needed!</vt:lpstr>
      <vt:lpstr>NHS Guidance Counsellors </vt:lpstr>
      <vt:lpstr>Create and use ONE professional email address for post-secondary correspondence.   NHS Guidance will communicate important information through: Google Classroom Announcements Instagram @nhs_guidance</vt:lpstr>
      <vt:lpstr>PowerPoint Presentation</vt:lpstr>
      <vt:lpstr>PowerPoint Presentation</vt:lpstr>
      <vt:lpstr>PowerPoint Presentation</vt:lpstr>
      <vt:lpstr>What is the difference?</vt:lpstr>
      <vt:lpstr>What are the different types?</vt:lpstr>
      <vt:lpstr>Who offers scholarships?</vt:lpstr>
      <vt:lpstr>What are the criteria?</vt:lpstr>
      <vt:lpstr>Scholarship Research</vt:lpstr>
      <vt:lpstr>Scholarship Research</vt:lpstr>
      <vt:lpstr>Scholarship Research</vt:lpstr>
      <vt:lpstr>Scholarship Research</vt:lpstr>
      <vt:lpstr>www.ontariocolleges.ca</vt:lpstr>
      <vt:lpstr>Scholarship Research</vt:lpstr>
      <vt:lpstr>Scholarship Research</vt:lpstr>
      <vt:lpstr>Scholarship Preparation</vt:lpstr>
      <vt:lpstr>Scholarship Application Process</vt:lpstr>
      <vt:lpstr>School-Nominated Scholarships</vt:lpstr>
      <vt:lpstr>School-Nominated Scholarships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GRADUATING class 2025</dc:title>
  <dc:creator>Pressley, Karen</dc:creator>
  <cp:keywords>WELCOME GRADUATING class 2025</cp:keywords>
  <cp:lastModifiedBy>Pressley, Karen</cp:lastModifiedBy>
  <cp:revision>1</cp:revision>
  <dcterms:modified xsi:type="dcterms:W3CDTF">2024-10-07T15:54:18Z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0x010100EA4BA40101B6AA4DB2B44F01F8A02F5E00E10937E84B37F1479127847D9159E2A3</vt:lpwstr>
  </property>
</Properties>
</file>